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021a2769c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021a2769c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Joel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09771d5b1b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09771d5b1b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Jackie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chose to analyze the dataset from Better Electric Vehicles (BEVs) and Plug-in Hybrid Electric Vehicles (PHEVs) that are currently registered through Washington State Department of Licensing (DOL)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Our data was taken from Kaggle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analyzed vehicle model years from 2008 to 2022 as of February 17, 2023 in WA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09771d5b1b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09771d5b1b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Michelle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This lab displays the p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opulation density of EV’s in Washington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Washington State is a leader in EV ownership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According to evadoption.com, there are 3,765 public charging ports in Washington State, with 80 Level 1, 2,985 Level 2, and 700 Level 3 (DC Fast Chargers)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9771d5b1b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9771d5b1b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Marcela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Most registered EV’s were discovered in cities such as Seattle, Valleyford, and Surfside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According to Electrek,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Washington has relatively clean and cheap electricity as compared to almost every state, given the state's high hydropower mix.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also has relatively high gas prices and more public chargers than most states, making the state an ideal place to own an electric car.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Hence why they have nice tax credit incentives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Inc 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comparison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to rebate amounts in CA are up to $4,500 for Fuel Cell electric vehicles, $2,000 for regula EVs, $1,000 for Plug in hybrids, and $750 for zero emission motorcycles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09771d5b1b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09771d5b1b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Kjarsten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EV market has experienced tremendous growth over the past couple of years and we can see that Tesla is the leading manufacturer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Several attributes differentiate Tesla from other manufacturers (build, capacity, intelligence, etc.)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Innovation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230552be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2230552be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Aaron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Most Tesla Model 3 owners are in CA but WA comes at second place with having up to 30,000 registered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Costs about $42,000 / more affordable than other models making it more attainable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EV market has experienced tremendous growth over the past couple of years and we can see that Tesla is the leading manufacturer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Several attributes differentiate Tesla from other manufacturers (build, capacity, intelligence, etc.)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Innovation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9ee0f470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9ee0f470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09771d5b1b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09771d5b1b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0eab9800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0eab9800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Closing: go EV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Clean the air for the youth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Drive in the carpool lane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Get a tax credit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914399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8.png"/><Relationship Id="rId10" Type="http://schemas.openxmlformats.org/officeDocument/2006/relationships/image" Target="../media/image6.png"/><Relationship Id="rId13" Type="http://schemas.openxmlformats.org/officeDocument/2006/relationships/image" Target="../media/image16.jpg"/><Relationship Id="rId1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hyperlink" Target="https://github.com/kperello/bus5100-93" TargetMode="External"/><Relationship Id="rId9" Type="http://schemas.openxmlformats.org/officeDocument/2006/relationships/image" Target="../media/image5.png"/><Relationship Id="rId5" Type="http://schemas.openxmlformats.org/officeDocument/2006/relationships/image" Target="../media/image7.jpg"/><Relationship Id="rId6" Type="http://schemas.openxmlformats.org/officeDocument/2006/relationships/image" Target="../media/image9.jpg"/><Relationship Id="rId7" Type="http://schemas.openxmlformats.org/officeDocument/2006/relationships/image" Target="../media/image13.png"/><Relationship Id="rId8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jp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jp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jp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jp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idx="4294967295" type="ctrTitle"/>
          </p:nvPr>
        </p:nvSpPr>
        <p:spPr>
          <a:xfrm>
            <a:off x="0" y="0"/>
            <a:ext cx="9144000" cy="85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Registered EV’s in the State of Washington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GitHub URL: https://github.com/kperello/bus5100-93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3"/>
          <p:cNvSpPr txBox="1"/>
          <p:nvPr>
            <p:ph idx="4294967295" type="subTitle"/>
          </p:nvPr>
        </p:nvSpPr>
        <p:spPr>
          <a:xfrm>
            <a:off x="0" y="4365800"/>
            <a:ext cx="9144000" cy="777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Team 5: The Golden Eagle Analysts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7" name="Google Shape;57;p13"/>
          <p:cNvGrpSpPr/>
          <p:nvPr/>
        </p:nvGrpSpPr>
        <p:grpSpPr>
          <a:xfrm>
            <a:off x="-83651" y="1781300"/>
            <a:ext cx="1515572" cy="1787956"/>
            <a:chOff x="771450" y="2829912"/>
            <a:chExt cx="1606500" cy="2134873"/>
          </a:xfrm>
        </p:grpSpPr>
        <p:pic>
          <p:nvPicPr>
            <p:cNvPr id="58" name="Google Shape;58;p1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75633" y="2829912"/>
              <a:ext cx="1193714" cy="1269045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49410"/>
                </a:srgbClr>
              </a:outerShdw>
            </a:effectLst>
          </p:spPr>
        </p:pic>
        <p:sp>
          <p:nvSpPr>
            <p:cNvPr id="59" name="Google Shape;59;p13"/>
            <p:cNvSpPr txBox="1"/>
            <p:nvPr/>
          </p:nvSpPr>
          <p:spPr>
            <a:xfrm>
              <a:off x="771450" y="4119385"/>
              <a:ext cx="1606500" cy="8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i="0" lang="en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Joel Brambila</a:t>
              </a:r>
              <a:endParaRPr i="0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60" name="Google Shape;60;p13"/>
          <p:cNvGrpSpPr/>
          <p:nvPr/>
        </p:nvGrpSpPr>
        <p:grpSpPr>
          <a:xfrm>
            <a:off x="1149732" y="1804750"/>
            <a:ext cx="1515507" cy="1769273"/>
            <a:chOff x="3395747" y="2884678"/>
            <a:chExt cx="1613100" cy="2077343"/>
          </a:xfrm>
        </p:grpSpPr>
        <p:pic>
          <p:nvPicPr>
            <p:cNvPr id="61" name="Google Shape;61;p1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585308" y="2884678"/>
              <a:ext cx="1156546" cy="1247887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49410"/>
                </a:srgbClr>
              </a:outerShdw>
            </a:effectLst>
          </p:spPr>
        </p:pic>
        <p:sp>
          <p:nvSpPr>
            <p:cNvPr id="62" name="Google Shape;62;p13"/>
            <p:cNvSpPr txBox="1"/>
            <p:nvPr/>
          </p:nvSpPr>
          <p:spPr>
            <a:xfrm>
              <a:off x="3395747" y="4130721"/>
              <a:ext cx="16131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i="0" lang="en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Aaron Castaneda</a:t>
              </a:r>
              <a:endParaRPr i="0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63" name="Google Shape;63;p13"/>
          <p:cNvGrpSpPr/>
          <p:nvPr/>
        </p:nvGrpSpPr>
        <p:grpSpPr>
          <a:xfrm>
            <a:off x="2438961" y="1811725"/>
            <a:ext cx="1515638" cy="1803299"/>
            <a:chOff x="6612567" y="2829922"/>
            <a:chExt cx="1402200" cy="1832993"/>
          </a:xfrm>
        </p:grpSpPr>
        <p:pic>
          <p:nvPicPr>
            <p:cNvPr id="64" name="Google Shape;64;p13"/>
            <p:cNvPicPr preferRelativeResize="0"/>
            <p:nvPr/>
          </p:nvPicPr>
          <p:blipFill rotWithShape="1">
            <a:blip r:embed="rId7">
              <a:alphaModFix/>
            </a:blip>
            <a:srcRect b="34602" l="12581" r="226" t="0"/>
            <a:stretch/>
          </p:blipFill>
          <p:spPr>
            <a:xfrm>
              <a:off x="6761715" y="2829922"/>
              <a:ext cx="1049868" cy="1166776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49410"/>
                </a:srgbClr>
              </a:outerShdw>
            </a:effectLst>
          </p:spPr>
        </p:pic>
        <p:sp>
          <p:nvSpPr>
            <p:cNvPr id="65" name="Google Shape;65;p13"/>
            <p:cNvSpPr txBox="1"/>
            <p:nvPr/>
          </p:nvSpPr>
          <p:spPr>
            <a:xfrm>
              <a:off x="6612567" y="3943216"/>
              <a:ext cx="1402200" cy="7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i="0" lang="en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Marcela Espinoza</a:t>
              </a:r>
              <a:endParaRPr i="0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66" name="Google Shape;66;p13"/>
          <p:cNvGrpSpPr/>
          <p:nvPr/>
        </p:nvGrpSpPr>
        <p:grpSpPr>
          <a:xfrm>
            <a:off x="5119806" y="1853608"/>
            <a:ext cx="1515720" cy="1837088"/>
            <a:chOff x="9101992" y="2812773"/>
            <a:chExt cx="1785300" cy="2135901"/>
          </a:xfrm>
        </p:grpSpPr>
        <p:pic>
          <p:nvPicPr>
            <p:cNvPr descr="A person wearing a suit and tie smiling at the camera&#10;&#10;Description automatically generated" id="67" name="Google Shape;67;p13"/>
            <p:cNvPicPr preferRelativeResize="0"/>
            <p:nvPr/>
          </p:nvPicPr>
          <p:blipFill rotWithShape="1">
            <a:blip r:embed="rId8">
              <a:alphaModFix/>
            </a:blip>
            <a:srcRect b="27156" l="-782" r="521" t="1189"/>
            <a:stretch/>
          </p:blipFill>
          <p:spPr>
            <a:xfrm>
              <a:off x="9221052" y="2812773"/>
              <a:ext cx="1386585" cy="1317854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49410"/>
                </a:srgbClr>
              </a:outerShdw>
            </a:effectLst>
          </p:spPr>
        </p:pic>
        <p:sp>
          <p:nvSpPr>
            <p:cNvPr id="68" name="Google Shape;68;p13"/>
            <p:cNvSpPr txBox="1"/>
            <p:nvPr/>
          </p:nvSpPr>
          <p:spPr>
            <a:xfrm>
              <a:off x="9101992" y="3874974"/>
              <a:ext cx="1785300" cy="107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i="0" lang="en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Kjarsten Philipsen</a:t>
              </a:r>
              <a:endParaRPr i="0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9" name="Google Shape;69;p13"/>
          <p:cNvSpPr txBox="1"/>
          <p:nvPr/>
        </p:nvSpPr>
        <p:spPr>
          <a:xfrm>
            <a:off x="3581389" y="2835613"/>
            <a:ext cx="1690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</a:t>
            </a:r>
            <a:r>
              <a:rPr lang="en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evin Perello</a:t>
            </a:r>
            <a:endParaRPr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809263" y="1811725"/>
            <a:ext cx="1235075" cy="11478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1" name="Google Shape;71;p13"/>
          <p:cNvSpPr txBox="1"/>
          <p:nvPr/>
        </p:nvSpPr>
        <p:spPr>
          <a:xfrm>
            <a:off x="6387806" y="2757695"/>
            <a:ext cx="1515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Jacquelyn Pruitt</a:t>
            </a:r>
            <a:endParaRPr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" name="Google Shape;72;p13"/>
          <p:cNvSpPr txBox="1"/>
          <p:nvPr/>
        </p:nvSpPr>
        <p:spPr>
          <a:xfrm>
            <a:off x="7718456" y="2780795"/>
            <a:ext cx="1515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Michelle Rivas</a:t>
            </a:r>
            <a:endParaRPr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3" name="Google Shape;73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771688" y="1853590"/>
            <a:ext cx="1235085" cy="11478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4" name="Google Shape;74;p1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818576" y="4146988"/>
            <a:ext cx="1126150" cy="106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378325" y="4234174"/>
            <a:ext cx="916868" cy="85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3"/>
          <p:cNvPicPr preferRelativeResize="0"/>
          <p:nvPr/>
        </p:nvPicPr>
        <p:blipFill rotWithShape="1">
          <a:blip r:embed="rId13">
            <a:alphaModFix/>
          </a:blip>
          <a:srcRect b="22142" l="0" r="0" t="9157"/>
          <a:stretch/>
        </p:blipFill>
        <p:spPr>
          <a:xfrm>
            <a:off x="6607850" y="1853625"/>
            <a:ext cx="1062050" cy="118045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44700" y="0"/>
            <a:ext cx="9054600" cy="87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15A9E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 b="1" sz="2400">
              <a:solidFill>
                <a:srgbClr val="015A9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2" name="Google Shape;82;p14"/>
          <p:cNvGrpSpPr/>
          <p:nvPr/>
        </p:nvGrpSpPr>
        <p:grpSpPr>
          <a:xfrm>
            <a:off x="1006800" y="1333950"/>
            <a:ext cx="7130400" cy="3445800"/>
            <a:chOff x="1006800" y="1333950"/>
            <a:chExt cx="7130400" cy="3445800"/>
          </a:xfrm>
        </p:grpSpPr>
        <p:grpSp>
          <p:nvGrpSpPr>
            <p:cNvPr id="83" name="Google Shape;83;p14"/>
            <p:cNvGrpSpPr/>
            <p:nvPr/>
          </p:nvGrpSpPr>
          <p:grpSpPr>
            <a:xfrm>
              <a:off x="1006800" y="1333950"/>
              <a:ext cx="7130400" cy="3445800"/>
              <a:chOff x="1006800" y="648150"/>
              <a:chExt cx="7130400" cy="3445800"/>
            </a:xfrm>
          </p:grpSpPr>
          <p:sp>
            <p:nvSpPr>
              <p:cNvPr id="84" name="Google Shape;84;p14"/>
              <p:cNvSpPr/>
              <p:nvPr/>
            </p:nvSpPr>
            <p:spPr>
              <a:xfrm>
                <a:off x="1006800" y="648150"/>
                <a:ext cx="7130400" cy="3445800"/>
              </a:xfrm>
              <a:prstGeom prst="roundRect">
                <a:avLst>
                  <a:gd fmla="val 16667" name="adj"/>
                </a:avLst>
              </a:prstGeom>
              <a:solidFill>
                <a:schemeClr val="lt2"/>
              </a:solidFill>
              <a:ln cap="flat" cmpd="sng" w="9525">
                <a:solidFill>
                  <a:srgbClr val="015A9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3600"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pic>
            <p:nvPicPr>
              <p:cNvPr id="85" name="Google Shape;85;p14"/>
              <p:cNvPicPr preferRelativeResize="0"/>
              <p:nvPr/>
            </p:nvPicPr>
            <p:blipFill rotWithShape="1">
              <a:blip r:embed="rId4">
                <a:alphaModFix/>
              </a:blip>
              <a:srcRect b="3633" l="0" r="0" t="0"/>
              <a:stretch/>
            </p:blipFill>
            <p:spPr>
              <a:xfrm>
                <a:off x="1112550" y="811350"/>
                <a:ext cx="6918900" cy="3119400"/>
              </a:xfrm>
              <a:prstGeom prst="roundRect">
                <a:avLst>
                  <a:gd fmla="val 16667" name="adj"/>
                </a:avLst>
              </a:prstGeom>
              <a:noFill/>
              <a:ln>
                <a:noFill/>
              </a:ln>
            </p:spPr>
          </p:pic>
          <p:sp>
            <p:nvSpPr>
              <p:cNvPr id="86" name="Google Shape;86;p14"/>
              <p:cNvSpPr/>
              <p:nvPr/>
            </p:nvSpPr>
            <p:spPr>
              <a:xfrm>
                <a:off x="2255925" y="1152575"/>
                <a:ext cx="2953200" cy="2104200"/>
              </a:xfrm>
              <a:prstGeom prst="ellipse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" name="Google Shape;87;p14"/>
            <p:cNvSpPr/>
            <p:nvPr/>
          </p:nvSpPr>
          <p:spPr>
            <a:xfrm>
              <a:off x="5304975" y="1442400"/>
              <a:ext cx="2756100" cy="32610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75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Montserrat"/>
                <a:buChar char="●"/>
              </a:pPr>
              <a:r>
                <a:rPr lang="en" u="sng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WHO/WHAT</a:t>
              </a:r>
              <a:r>
                <a:rPr lang="en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Registered EV’s in WA from 2008 - 2022</a:t>
              </a:r>
              <a:endPara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175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Montserrat"/>
                <a:buChar char="●"/>
              </a:pPr>
              <a:r>
                <a:rPr lang="en" u="sng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WHEN</a:t>
              </a:r>
              <a:r>
                <a:rPr lang="en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Data pulled from Data.gov (29MB-Data Size)on 02/17/23</a:t>
              </a:r>
              <a:endPara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175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Montserrat"/>
                <a:buChar char="●"/>
              </a:pPr>
              <a:r>
                <a:rPr lang="en" u="sng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GOAL</a:t>
              </a:r>
              <a:r>
                <a:rPr lang="en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Find the following - EV Manufacturer Share, Models, and Owner Locations</a:t>
              </a:r>
              <a:endPara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/>
          <p:nvPr/>
        </p:nvSpPr>
        <p:spPr>
          <a:xfrm>
            <a:off x="0" y="0"/>
            <a:ext cx="9144000" cy="87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15A9E"/>
                </a:solidFill>
                <a:latin typeface="Montserrat"/>
                <a:ea typeface="Montserrat"/>
                <a:cs typeface="Montserrat"/>
                <a:sym typeface="Montserrat"/>
              </a:rPr>
              <a:t>Heat Map - Density of EV’s in WA</a:t>
            </a:r>
            <a:endParaRPr b="1" sz="2400">
              <a:solidFill>
                <a:srgbClr val="015A9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3" name="Google Shape;93;p15"/>
          <p:cNvGrpSpPr/>
          <p:nvPr/>
        </p:nvGrpSpPr>
        <p:grpSpPr>
          <a:xfrm>
            <a:off x="1056025" y="1306050"/>
            <a:ext cx="7130400" cy="3445800"/>
            <a:chOff x="1056025" y="1306050"/>
            <a:chExt cx="7130400" cy="3445800"/>
          </a:xfrm>
        </p:grpSpPr>
        <p:sp>
          <p:nvSpPr>
            <p:cNvPr id="94" name="Google Shape;94;p15"/>
            <p:cNvSpPr/>
            <p:nvPr/>
          </p:nvSpPr>
          <p:spPr>
            <a:xfrm>
              <a:off x="1056025" y="1306050"/>
              <a:ext cx="7130400" cy="34458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rgbClr val="015A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95" name="Google Shape;95;p15"/>
            <p:cNvPicPr preferRelativeResize="0"/>
            <p:nvPr/>
          </p:nvPicPr>
          <p:blipFill rotWithShape="1">
            <a:blip r:embed="rId4">
              <a:alphaModFix/>
            </a:blip>
            <a:srcRect b="2113" l="4658" r="46102" t="49516"/>
            <a:stretch/>
          </p:blipFill>
          <p:spPr>
            <a:xfrm>
              <a:off x="1161775" y="1437027"/>
              <a:ext cx="6918900" cy="31479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</p:grpSp>
      <p:sp>
        <p:nvSpPr>
          <p:cNvPr id="96" name="Google Shape;96;p15"/>
          <p:cNvSpPr txBox="1"/>
          <p:nvPr/>
        </p:nvSpPr>
        <p:spPr>
          <a:xfrm>
            <a:off x="6983400" y="4751850"/>
            <a:ext cx="2160600" cy="400200"/>
          </a:xfrm>
          <a:prstGeom prst="rect">
            <a:avLst/>
          </a:prstGeom>
          <a:solidFill>
            <a:srgbClr val="015A9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Lab 1: Geo-Map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/>
          <p:nvPr/>
        </p:nvSpPr>
        <p:spPr>
          <a:xfrm>
            <a:off x="44700" y="0"/>
            <a:ext cx="9054600" cy="87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15A9E"/>
                </a:solidFill>
                <a:latin typeface="Montserrat"/>
                <a:ea typeface="Montserrat"/>
                <a:cs typeface="Montserrat"/>
                <a:sym typeface="Montserrat"/>
              </a:rPr>
              <a:t>Electric Vehicles per City</a:t>
            </a:r>
            <a:endParaRPr b="1" sz="2400">
              <a:solidFill>
                <a:srgbClr val="015A9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2" name="Google Shape;102;p16"/>
          <p:cNvGrpSpPr/>
          <p:nvPr/>
        </p:nvGrpSpPr>
        <p:grpSpPr>
          <a:xfrm>
            <a:off x="1006500" y="1229850"/>
            <a:ext cx="7131000" cy="3445800"/>
            <a:chOff x="1006500" y="1229850"/>
            <a:chExt cx="7131000" cy="3445800"/>
          </a:xfrm>
        </p:grpSpPr>
        <p:grpSp>
          <p:nvGrpSpPr>
            <p:cNvPr id="103" name="Google Shape;103;p16"/>
            <p:cNvGrpSpPr/>
            <p:nvPr/>
          </p:nvGrpSpPr>
          <p:grpSpPr>
            <a:xfrm>
              <a:off x="1006500" y="1229850"/>
              <a:ext cx="7131000" cy="3445800"/>
              <a:chOff x="1006500" y="1153650"/>
              <a:chExt cx="7131000" cy="3445800"/>
            </a:xfrm>
          </p:grpSpPr>
          <p:sp>
            <p:nvSpPr>
              <p:cNvPr id="104" name="Google Shape;104;p16"/>
              <p:cNvSpPr/>
              <p:nvPr/>
            </p:nvSpPr>
            <p:spPr>
              <a:xfrm>
                <a:off x="1006500" y="1153650"/>
                <a:ext cx="7131000" cy="3445800"/>
              </a:xfrm>
              <a:prstGeom prst="roundRect">
                <a:avLst>
                  <a:gd fmla="val 16667" name="adj"/>
                </a:avLst>
              </a:prstGeom>
              <a:solidFill>
                <a:schemeClr val="lt2"/>
              </a:solidFill>
              <a:ln cap="flat" cmpd="sng" w="9525">
                <a:solidFill>
                  <a:srgbClr val="015A9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3600"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05" name="Google Shape;105;p16"/>
              <p:cNvSpPr txBox="1"/>
              <p:nvPr/>
            </p:nvSpPr>
            <p:spPr>
              <a:xfrm>
                <a:off x="4569700" y="1206750"/>
                <a:ext cx="3302700" cy="3170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Montserrat"/>
                    <a:ea typeface="Montserrat"/>
                    <a:cs typeface="Montserrat"/>
                    <a:sym typeface="Montserrat"/>
                  </a:rPr>
                  <a:t>Major cities with highest EV population:</a:t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-342900" lvl="0" marL="457200" rtl="0" algn="l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Montserrat"/>
                  <a:buChar char="●"/>
                </a:pPr>
                <a:r>
                  <a:rPr lang="en" sz="1800">
                    <a:latin typeface="Montserrat"/>
                    <a:ea typeface="Montserrat"/>
                    <a:cs typeface="Montserrat"/>
                    <a:sym typeface="Montserrat"/>
                  </a:rPr>
                  <a:t>Seattle</a:t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-342900" lvl="0" marL="457200" rtl="0" algn="l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Montserrat"/>
                  <a:buChar char="●"/>
                </a:pPr>
                <a:r>
                  <a:rPr lang="en" sz="1800">
                    <a:latin typeface="Montserrat"/>
                    <a:ea typeface="Montserrat"/>
                    <a:cs typeface="Montserrat"/>
                    <a:sym typeface="Montserrat"/>
                  </a:rPr>
                  <a:t>Valleyford</a:t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-342900" lvl="0" marL="457200" rtl="0" algn="l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Montserrat"/>
                  <a:buChar char="●"/>
                </a:pPr>
                <a:r>
                  <a:rPr lang="en" sz="1800">
                    <a:latin typeface="Montserrat"/>
                    <a:ea typeface="Montserrat"/>
                    <a:cs typeface="Montserrat"/>
                    <a:sym typeface="Montserrat"/>
                  </a:rPr>
                  <a:t>Surfside</a:t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" sz="1800" u="sng">
                    <a:solidFill>
                      <a:schemeClr val="dk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Fact</a:t>
                </a:r>
                <a:r>
                  <a:rPr i="1" lang="en" sz="1800">
                    <a:solidFill>
                      <a:schemeClr val="dk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: Electric Vehicle Federal Tax Credit up to $7,500</a:t>
                </a:r>
                <a:endParaRPr i="1" sz="18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06" name="Google Shape;106;p16"/>
              <p:cNvGrpSpPr/>
              <p:nvPr/>
            </p:nvGrpSpPr>
            <p:grpSpPr>
              <a:xfrm>
                <a:off x="1114600" y="1206750"/>
                <a:ext cx="3302700" cy="3363000"/>
                <a:chOff x="1114600" y="1206750"/>
                <a:chExt cx="3302700" cy="3363000"/>
              </a:xfrm>
            </p:grpSpPr>
            <p:pic>
              <p:nvPicPr>
                <p:cNvPr id="107" name="Google Shape;107;p16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48541" t="0"/>
                <a:stretch/>
              </p:blipFill>
              <p:spPr>
                <a:xfrm>
                  <a:off x="1114600" y="1206750"/>
                  <a:ext cx="3302700" cy="3363000"/>
                </a:xfrm>
                <a:prstGeom prst="roundRect">
                  <a:avLst>
                    <a:gd fmla="val 16667" name="adj"/>
                  </a:avLst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pic>
            <p:sp>
              <p:nvSpPr>
                <p:cNvPr id="108" name="Google Shape;108;p16"/>
                <p:cNvSpPr/>
                <p:nvPr/>
              </p:nvSpPr>
              <p:spPr>
                <a:xfrm>
                  <a:off x="1114600" y="1881650"/>
                  <a:ext cx="1487700" cy="3825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9" name="Google Shape;109;p16"/>
            <p:cNvSpPr/>
            <p:nvPr/>
          </p:nvSpPr>
          <p:spPr>
            <a:xfrm>
              <a:off x="3363750" y="2235900"/>
              <a:ext cx="510000" cy="1161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16"/>
          <p:cNvSpPr txBox="1"/>
          <p:nvPr/>
        </p:nvSpPr>
        <p:spPr>
          <a:xfrm>
            <a:off x="6983400" y="4743300"/>
            <a:ext cx="2160600" cy="400200"/>
          </a:xfrm>
          <a:prstGeom prst="rect">
            <a:avLst/>
          </a:prstGeom>
          <a:solidFill>
            <a:srgbClr val="015A9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Lab 5: Trend Chart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/>
        </p:nvSpPr>
        <p:spPr>
          <a:xfrm>
            <a:off x="44700" y="0"/>
            <a:ext cx="9054600" cy="87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15A9E"/>
                </a:solidFill>
                <a:latin typeface="Montserrat"/>
                <a:ea typeface="Montserrat"/>
                <a:cs typeface="Montserrat"/>
                <a:sym typeface="Montserrat"/>
              </a:rPr>
              <a:t>Registered EV’s per Model Year in WA</a:t>
            </a:r>
            <a:endParaRPr b="1" sz="2400">
              <a:solidFill>
                <a:srgbClr val="015A9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6" name="Google Shape;116;p17"/>
          <p:cNvGrpSpPr/>
          <p:nvPr/>
        </p:nvGrpSpPr>
        <p:grpSpPr>
          <a:xfrm>
            <a:off x="704109" y="1085923"/>
            <a:ext cx="7811886" cy="3637042"/>
            <a:chOff x="704109" y="1085923"/>
            <a:chExt cx="7811886" cy="3637042"/>
          </a:xfrm>
        </p:grpSpPr>
        <p:grpSp>
          <p:nvGrpSpPr>
            <p:cNvPr id="117" name="Google Shape;117;p17"/>
            <p:cNvGrpSpPr/>
            <p:nvPr/>
          </p:nvGrpSpPr>
          <p:grpSpPr>
            <a:xfrm>
              <a:off x="704109" y="1085923"/>
              <a:ext cx="7811886" cy="3637042"/>
              <a:chOff x="1006800" y="1181550"/>
              <a:chExt cx="7200558" cy="3445800"/>
            </a:xfrm>
          </p:grpSpPr>
          <p:sp>
            <p:nvSpPr>
              <p:cNvPr id="118" name="Google Shape;118;p17"/>
              <p:cNvSpPr/>
              <p:nvPr/>
            </p:nvSpPr>
            <p:spPr>
              <a:xfrm>
                <a:off x="1006800" y="1181550"/>
                <a:ext cx="7130400" cy="3445800"/>
              </a:xfrm>
              <a:prstGeom prst="roundRect">
                <a:avLst>
                  <a:gd fmla="val 16667" name="adj"/>
                </a:avLst>
              </a:prstGeom>
              <a:solidFill>
                <a:schemeClr val="lt2"/>
              </a:solidFill>
              <a:ln cap="flat" cmpd="sng" w="9525">
                <a:solidFill>
                  <a:srgbClr val="015A9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3600"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19" name="Google Shape;119;p17"/>
              <p:cNvSpPr/>
              <p:nvPr/>
            </p:nvSpPr>
            <p:spPr>
              <a:xfrm>
                <a:off x="2995375" y="3090975"/>
                <a:ext cx="666000" cy="2451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7"/>
              <p:cNvSpPr/>
              <p:nvPr/>
            </p:nvSpPr>
            <p:spPr>
              <a:xfrm>
                <a:off x="4029700" y="1585575"/>
                <a:ext cx="396900" cy="2451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7"/>
              <p:cNvSpPr txBox="1"/>
              <p:nvPr/>
            </p:nvSpPr>
            <p:spPr>
              <a:xfrm>
                <a:off x="5864958" y="1398226"/>
                <a:ext cx="2342400" cy="227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Montserrat"/>
                    <a:ea typeface="Montserrat"/>
                    <a:cs typeface="Montserrat"/>
                    <a:sym typeface="Montserrat"/>
                  </a:rPr>
                  <a:t>Greatest % of EV by Model Year</a:t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-342900" lvl="0" marL="457200" rtl="0" algn="l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Montserrat"/>
                  <a:buChar char="●"/>
                </a:pPr>
                <a:r>
                  <a:rPr lang="en" sz="1800">
                    <a:latin typeface="Montserrat"/>
                    <a:ea typeface="Montserrat"/>
                    <a:cs typeface="Montserrat"/>
                    <a:sym typeface="Montserrat"/>
                  </a:rPr>
                  <a:t>2022 - 21.64%</a:t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-342900" lvl="0" marL="457200" rtl="0" algn="l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Montserrat"/>
                  <a:buChar char="●"/>
                </a:pPr>
                <a:r>
                  <a:rPr lang="en" sz="1800">
                    <a:latin typeface="Montserrat"/>
                    <a:ea typeface="Montserrat"/>
                    <a:cs typeface="Montserrat"/>
                    <a:sym typeface="Montserrat"/>
                  </a:rPr>
                  <a:t>2021 - 13.72%</a:t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  <a:p>
                <a:pPr indent="-342900" lvl="0" marL="457200" rtl="0" algn="l"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Montserrat"/>
                  <a:buChar char="●"/>
                </a:pPr>
                <a:r>
                  <a:rPr lang="en" sz="1800">
                    <a:latin typeface="Montserrat"/>
                    <a:ea typeface="Montserrat"/>
                    <a:cs typeface="Montserrat"/>
                    <a:sym typeface="Montserrat"/>
                  </a:rPr>
                  <a:t>2018 - 11.79%</a:t>
                </a:r>
                <a:endParaRPr sz="1800"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pic>
          <p:nvPicPr>
            <p:cNvPr id="122" name="Google Shape;122;p17"/>
            <p:cNvPicPr preferRelativeResize="0"/>
            <p:nvPr/>
          </p:nvPicPr>
          <p:blipFill rotWithShape="1">
            <a:blip r:embed="rId4">
              <a:alphaModFix/>
            </a:blip>
            <a:srcRect b="0" l="0" r="4997" t="0"/>
            <a:stretch/>
          </p:blipFill>
          <p:spPr>
            <a:xfrm>
              <a:off x="790125" y="1293600"/>
              <a:ext cx="5184600" cy="32217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</p:grpSp>
      <p:sp>
        <p:nvSpPr>
          <p:cNvPr id="123" name="Google Shape;123;p17"/>
          <p:cNvSpPr txBox="1"/>
          <p:nvPr/>
        </p:nvSpPr>
        <p:spPr>
          <a:xfrm>
            <a:off x="6983400" y="4743300"/>
            <a:ext cx="2160600" cy="400200"/>
          </a:xfrm>
          <a:prstGeom prst="rect">
            <a:avLst/>
          </a:prstGeom>
          <a:solidFill>
            <a:srgbClr val="015A9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Lab 4: Pie Chart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/>
          <p:nvPr/>
        </p:nvSpPr>
        <p:spPr>
          <a:xfrm>
            <a:off x="44700" y="0"/>
            <a:ext cx="9054600" cy="87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15A9E"/>
                </a:solidFill>
                <a:latin typeface="Montserrat"/>
                <a:ea typeface="Montserrat"/>
                <a:cs typeface="Montserrat"/>
                <a:sym typeface="Montserrat"/>
              </a:rPr>
              <a:t>EV’s per Make in WA</a:t>
            </a:r>
            <a:endParaRPr b="1" sz="2400">
              <a:solidFill>
                <a:srgbClr val="015A9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9" name="Google Shape;129;p18"/>
          <p:cNvGrpSpPr/>
          <p:nvPr/>
        </p:nvGrpSpPr>
        <p:grpSpPr>
          <a:xfrm>
            <a:off x="1006800" y="1157725"/>
            <a:ext cx="7130400" cy="3445800"/>
            <a:chOff x="1006800" y="1181550"/>
            <a:chExt cx="7130400" cy="3445800"/>
          </a:xfrm>
        </p:grpSpPr>
        <p:sp>
          <p:nvSpPr>
            <p:cNvPr id="130" name="Google Shape;130;p18"/>
            <p:cNvSpPr/>
            <p:nvPr/>
          </p:nvSpPr>
          <p:spPr>
            <a:xfrm>
              <a:off x="1006800" y="1181550"/>
              <a:ext cx="7130400" cy="34458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rgbClr val="015A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3562150" y="2878425"/>
              <a:ext cx="552600" cy="2451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4423000" y="2633325"/>
              <a:ext cx="655200" cy="2451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8"/>
            <p:cNvSpPr txBox="1"/>
            <p:nvPr/>
          </p:nvSpPr>
          <p:spPr>
            <a:xfrm>
              <a:off x="5952025" y="1217325"/>
              <a:ext cx="2082000" cy="323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Montserrat"/>
                  <a:ea typeface="Montserrat"/>
                  <a:cs typeface="Montserrat"/>
                  <a:sym typeface="Montserrat"/>
                </a:rPr>
                <a:t>Distribution of Vehicles per Make in WA</a:t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42900" lvl="0" marL="457200" rtl="0" algn="l">
                <a:spcBef>
                  <a:spcPts val="0"/>
                </a:spcBef>
                <a:spcAft>
                  <a:spcPts val="0"/>
                </a:spcAft>
                <a:buSzPts val="1800"/>
                <a:buFont typeface="Montserrat"/>
                <a:buChar char="●"/>
              </a:pPr>
              <a:r>
                <a:rPr lang="en" sz="1800">
                  <a:latin typeface="Montserrat"/>
                  <a:ea typeface="Montserrat"/>
                  <a:cs typeface="Montserrat"/>
                  <a:sym typeface="Montserrat"/>
                </a:rPr>
                <a:t>Tesla - 25.69%</a:t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42900" lvl="0" marL="457200" rtl="0" algn="l">
                <a:spcBef>
                  <a:spcPts val="0"/>
                </a:spcBef>
                <a:spcAft>
                  <a:spcPts val="0"/>
                </a:spcAft>
                <a:buSzPts val="1800"/>
                <a:buFont typeface="Montserrat"/>
                <a:buChar char="●"/>
              </a:pPr>
              <a:r>
                <a:rPr lang="en" sz="1800">
                  <a:latin typeface="Montserrat"/>
                  <a:ea typeface="Montserrat"/>
                  <a:cs typeface="Montserrat"/>
                  <a:sym typeface="Montserrat"/>
                </a:rPr>
                <a:t>Chevrolet - 13.46%</a:t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42900" lvl="0" marL="457200" rtl="0" algn="l">
                <a:spcBef>
                  <a:spcPts val="0"/>
                </a:spcBef>
                <a:spcAft>
                  <a:spcPts val="0"/>
                </a:spcAft>
                <a:buSzPts val="1800"/>
                <a:buFont typeface="Montserrat"/>
                <a:buChar char="●"/>
              </a:pPr>
              <a:r>
                <a:rPr lang="en" sz="1800">
                  <a:latin typeface="Montserrat"/>
                  <a:ea typeface="Montserrat"/>
                  <a:cs typeface="Montserrat"/>
                  <a:sym typeface="Montserrat"/>
                </a:rPr>
                <a:t>Ford - 11.40%</a:t>
              </a:r>
              <a:endParaRPr sz="18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34" name="Google Shape;134;p18"/>
            <p:cNvPicPr preferRelativeResize="0"/>
            <p:nvPr/>
          </p:nvPicPr>
          <p:blipFill rotWithShape="1">
            <a:blip r:embed="rId4">
              <a:alphaModFix/>
            </a:blip>
            <a:srcRect b="2362" l="0" r="6480" t="0"/>
            <a:stretch/>
          </p:blipFill>
          <p:spPr>
            <a:xfrm>
              <a:off x="1086925" y="1401750"/>
              <a:ext cx="4865100" cy="30054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</p:grpSp>
      <p:sp>
        <p:nvSpPr>
          <p:cNvPr id="135" name="Google Shape;135;p18"/>
          <p:cNvSpPr txBox="1"/>
          <p:nvPr/>
        </p:nvSpPr>
        <p:spPr>
          <a:xfrm>
            <a:off x="6983400" y="4743300"/>
            <a:ext cx="2160600" cy="400200"/>
          </a:xfrm>
          <a:prstGeom prst="rect">
            <a:avLst/>
          </a:prstGeom>
          <a:solidFill>
            <a:srgbClr val="015A9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Lab 4: Pie Chart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/>
          <p:nvPr/>
        </p:nvSpPr>
        <p:spPr>
          <a:xfrm>
            <a:off x="44700" y="0"/>
            <a:ext cx="9054600" cy="87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15A9E"/>
                </a:solidFill>
                <a:latin typeface="Montserrat"/>
                <a:ea typeface="Montserrat"/>
                <a:cs typeface="Montserrat"/>
                <a:sym typeface="Montserrat"/>
              </a:rPr>
              <a:t>EV Predicted Value per County</a:t>
            </a:r>
            <a:endParaRPr b="1" sz="2400">
              <a:solidFill>
                <a:srgbClr val="015A9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1" name="Google Shape;141;p19"/>
          <p:cNvGrpSpPr/>
          <p:nvPr/>
        </p:nvGrpSpPr>
        <p:grpSpPr>
          <a:xfrm>
            <a:off x="1006800" y="1181550"/>
            <a:ext cx="7130400" cy="3445800"/>
            <a:chOff x="1006800" y="1181550"/>
            <a:chExt cx="7130400" cy="3445800"/>
          </a:xfrm>
        </p:grpSpPr>
        <p:sp>
          <p:nvSpPr>
            <p:cNvPr id="142" name="Google Shape;142;p19"/>
            <p:cNvSpPr/>
            <p:nvPr/>
          </p:nvSpPr>
          <p:spPr>
            <a:xfrm>
              <a:off x="1006800" y="1181550"/>
              <a:ext cx="7130400" cy="34458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rgbClr val="015A9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43" name="Google Shape;143;p19"/>
            <p:cNvSpPr txBox="1"/>
            <p:nvPr/>
          </p:nvSpPr>
          <p:spPr>
            <a:xfrm>
              <a:off x="5597600" y="1209900"/>
              <a:ext cx="2539500" cy="31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Montserrat"/>
                  <a:ea typeface="Montserrat"/>
                  <a:cs typeface="Montserrat"/>
                  <a:sym typeface="Montserrat"/>
                </a:rPr>
                <a:t>EV’s Predicted Value</a:t>
              </a:r>
              <a:endParaRPr sz="16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latin typeface="Montserrat"/>
                  <a:ea typeface="Montserrat"/>
                  <a:cs typeface="Montserrat"/>
                  <a:sym typeface="Montserrat"/>
                </a:rPr>
                <a:t>(by County)</a:t>
              </a:r>
              <a:endParaRPr sz="16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SzPts val="1600"/>
                <a:buFont typeface="Montserrat"/>
                <a:buChar char="●"/>
              </a:pPr>
              <a:r>
                <a:rPr lang="en" sz="1600">
                  <a:latin typeface="Montserrat"/>
                  <a:ea typeface="Montserrat"/>
                  <a:cs typeface="Montserrat"/>
                  <a:sym typeface="Montserrat"/>
                </a:rPr>
                <a:t>King County being most populous</a:t>
              </a:r>
              <a:endParaRPr sz="16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SzPts val="1600"/>
                <a:buFont typeface="Montserrat"/>
                <a:buChar char="●"/>
              </a:pPr>
              <a:r>
                <a:rPr lang="en" sz="1600">
                  <a:latin typeface="Montserrat"/>
                  <a:ea typeface="Montserrat"/>
                  <a:cs typeface="Montserrat"/>
                  <a:sym typeface="Montserrat"/>
                </a:rPr>
                <a:t>Snohomish highly accurate</a:t>
              </a:r>
              <a:endParaRPr sz="16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SzPts val="1600"/>
                <a:buFont typeface="Montserrat"/>
                <a:buChar char="●"/>
              </a:pPr>
              <a:r>
                <a:rPr lang="en" sz="1600">
                  <a:latin typeface="Montserrat"/>
                  <a:ea typeface="Montserrat"/>
                  <a:cs typeface="Montserrat"/>
                  <a:sym typeface="Montserrat"/>
                </a:rPr>
                <a:t>Pierce County close third</a:t>
              </a:r>
              <a:endParaRPr sz="16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144" name="Google Shape;144;p19"/>
            <p:cNvPicPr preferRelativeResize="0"/>
            <p:nvPr/>
          </p:nvPicPr>
          <p:blipFill rotWithShape="1">
            <a:blip r:embed="rId4">
              <a:alphaModFix/>
            </a:blip>
            <a:srcRect b="0" l="0" r="8533" t="0"/>
            <a:stretch/>
          </p:blipFill>
          <p:spPr>
            <a:xfrm>
              <a:off x="1117400" y="1641001"/>
              <a:ext cx="4480200" cy="25269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/>
          <p:nvPr/>
        </p:nvSpPr>
        <p:spPr>
          <a:xfrm>
            <a:off x="44700" y="0"/>
            <a:ext cx="9054600" cy="87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15A9E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1" sz="2400">
              <a:solidFill>
                <a:srgbClr val="015A9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1006800" y="1181550"/>
            <a:ext cx="7130400" cy="344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4809000" y="1272375"/>
            <a:ext cx="30465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Counties with the highest population of EV’s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1st Place: King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Coming in 2nd: Snohomish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3rd Place: Spokane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Montserrat"/>
                <a:ea typeface="Montserrat"/>
                <a:cs typeface="Montserrat"/>
                <a:sym typeface="Montserrat"/>
              </a:rPr>
              <a:t>Key Takeaway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: Metropolitan areas have the highest amount of EV’s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2" name="Google Shape;152;p20"/>
          <p:cNvPicPr preferRelativeResize="0"/>
          <p:nvPr/>
        </p:nvPicPr>
        <p:blipFill rotWithShape="1">
          <a:blip r:embed="rId4">
            <a:alphaModFix/>
          </a:blip>
          <a:srcRect b="4083" l="0" r="0" t="9954"/>
          <a:stretch/>
        </p:blipFill>
        <p:spPr>
          <a:xfrm>
            <a:off x="1164300" y="1361249"/>
            <a:ext cx="3644700" cy="3086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idx="4294967295" type="ctrTitle"/>
          </p:nvPr>
        </p:nvSpPr>
        <p:spPr>
          <a:xfrm>
            <a:off x="0" y="0"/>
            <a:ext cx="9144000" cy="85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15A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